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8"/>
  </p:notesMasterIdLst>
  <p:handoutMasterIdLst>
    <p:handoutMasterId r:id="rId19"/>
  </p:handoutMasterIdLst>
  <p:sldIdLst>
    <p:sldId id="379" r:id="rId2"/>
    <p:sldId id="366" r:id="rId3"/>
    <p:sldId id="361" r:id="rId4"/>
    <p:sldId id="347" r:id="rId5"/>
    <p:sldId id="367" r:id="rId6"/>
    <p:sldId id="368" r:id="rId7"/>
    <p:sldId id="369" r:id="rId8"/>
    <p:sldId id="370" r:id="rId9"/>
    <p:sldId id="371" r:id="rId10"/>
    <p:sldId id="373" r:id="rId11"/>
    <p:sldId id="372" r:id="rId12"/>
    <p:sldId id="374" r:id="rId13"/>
    <p:sldId id="375" r:id="rId14"/>
    <p:sldId id="376" r:id="rId15"/>
    <p:sldId id="377" r:id="rId16"/>
    <p:sldId id="378" r:id="rId17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99" d="100"/>
          <a:sy n="99" d="100"/>
        </p:scale>
        <p:origin x="696" y="176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780673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F24255AF-6A10-49B7-8938-6D2DA2AE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F934AB2-FFD0-4147-9464-C44B3C46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F21204A-FC81-4FD4-ADBC-1BDD2F3E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s-inner.jpg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302" b="36927"/>
          <a:stretch/>
        </p:blipFill>
        <p:spPr>
          <a:xfrm>
            <a:off x="-198" y="6567686"/>
            <a:ext cx="12192000" cy="2826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5485" y="75023"/>
            <a:ext cx="1050651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31417" y="6558016"/>
            <a:ext cx="941531" cy="2826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-9426" y="6545167"/>
            <a:ext cx="12191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576ACE-BE21-D149-A892-7C7B0F08B63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91" y="-29891"/>
            <a:ext cx="1724876" cy="9442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CF9E0F-EEC6-0148-859D-C000B029133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111" y="6568304"/>
            <a:ext cx="2440891" cy="26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3B3A3D-42D1-417C-8F02-7D5B1B74F0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IMS2020 </a:t>
            </a:r>
          </a:p>
          <a:p>
            <a:r>
              <a:rPr lang="en-US" dirty="0"/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2536497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E7F6AF-FAB7-4F26-ACEA-548A9C8E7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time for one slide is 1 to 2 minutes</a:t>
            </a:r>
          </a:p>
          <a:p>
            <a:r>
              <a:rPr lang="en-US" dirty="0"/>
              <a:t>Each slide should have a title</a:t>
            </a:r>
          </a:p>
          <a:p>
            <a:r>
              <a:rPr lang="en-US" dirty="0"/>
              <a:t>Ideally limit to ~ 9 lines of text</a:t>
            </a:r>
          </a:p>
          <a:p>
            <a:r>
              <a:rPr lang="en-US" dirty="0"/>
              <a:t>Ideally limit to ~ 7 words per line</a:t>
            </a:r>
          </a:p>
          <a:p>
            <a:r>
              <a:rPr lang="en-US" dirty="0"/>
              <a:t>Slides sized for “On Screen Show”</a:t>
            </a:r>
          </a:p>
          <a:p>
            <a:r>
              <a:rPr lang="en-US" dirty="0"/>
              <a:t>Slide orientation:  Landscape (16:9)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36204B-6E21-4667-80BB-AAB6CA7F8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CAED9-8048-4618-8556-765BC11F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</p:spTree>
    <p:extLst>
      <p:ext uri="{BB962C8B-B14F-4D97-AF65-F5344CB8AC3E}">
        <p14:creationId xmlns:p14="http://schemas.microsoft.com/office/powerpoint/2010/main" val="370845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C46E9B-2051-418B-8076-4756EC1C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with use of:</a:t>
            </a:r>
          </a:p>
          <a:p>
            <a:pPr lvl="1"/>
            <a:r>
              <a:rPr lang="en-US" dirty="0"/>
              <a:t>Wingdings</a:t>
            </a:r>
          </a:p>
          <a:p>
            <a:pPr lvl="1"/>
            <a:r>
              <a:rPr lang="en-US" dirty="0"/>
              <a:t>MS Line Draw</a:t>
            </a:r>
          </a:p>
          <a:p>
            <a:pPr lvl="1"/>
            <a:r>
              <a:rPr lang="en-US" dirty="0"/>
              <a:t>Monotype Sorts</a:t>
            </a:r>
          </a:p>
          <a:p>
            <a:pPr lvl="1"/>
            <a:r>
              <a:rPr lang="en-US" dirty="0"/>
              <a:t>Symbol fonts</a:t>
            </a:r>
          </a:p>
          <a:p>
            <a:pPr lvl="1"/>
            <a:r>
              <a:rPr lang="en-US" dirty="0"/>
              <a:t>Asian language fonts</a:t>
            </a:r>
          </a:p>
          <a:p>
            <a:r>
              <a:rPr lang="en-US" dirty="0"/>
              <a:t>Please embed TrueType fonts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4D9574-B512-4F03-92F8-6F891651B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2A65CF-9022-47A1-A5F8-411C2D94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</p:spTree>
    <p:extLst>
      <p:ext uri="{BB962C8B-B14F-4D97-AF65-F5344CB8AC3E}">
        <p14:creationId xmlns:p14="http://schemas.microsoft.com/office/powerpoint/2010/main" val="4293222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5161E-E18B-4594-811B-93FB76881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high contrast font colors</a:t>
            </a:r>
          </a:p>
          <a:p>
            <a:r>
              <a:rPr lang="en-US" dirty="0"/>
              <a:t>Use dark lines/text on a light background</a:t>
            </a:r>
          </a:p>
          <a:p>
            <a:r>
              <a:rPr lang="en-US" dirty="0"/>
              <a:t>Foreground:  Black, </a:t>
            </a:r>
            <a:r>
              <a:rPr lang="en-US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Red</a:t>
            </a:r>
          </a:p>
          <a:p>
            <a:r>
              <a:rPr lang="en-US" dirty="0"/>
              <a:t>Background:  White</a:t>
            </a:r>
          </a:p>
          <a:p>
            <a:r>
              <a:rPr lang="en-US" dirty="0"/>
              <a:t>Caution:  </a:t>
            </a:r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dirty="0"/>
              <a:t>, or </a:t>
            </a:r>
            <a:r>
              <a:rPr lang="en-US" dirty="0">
                <a:solidFill>
                  <a:srgbClr val="00FFFF"/>
                </a:solidFill>
              </a:rPr>
              <a:t>cyan</a:t>
            </a:r>
            <a:r>
              <a:rPr lang="en-US" dirty="0"/>
              <a:t> lettering and lines are unreadable when projected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4131E-EC34-407D-AA52-0F5A0919C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FB8D6D-F33C-42B9-A45C-0137828C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</a:t>
            </a:r>
          </a:p>
        </p:txBody>
      </p:sp>
    </p:spTree>
    <p:extLst>
      <p:ext uri="{BB962C8B-B14F-4D97-AF65-F5344CB8AC3E}">
        <p14:creationId xmlns:p14="http://schemas.microsoft.com/office/powerpoint/2010/main" val="428588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040B09-E2A3-4317-B07B-F3E096E6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should display without delay (limit use of animation)</a:t>
            </a:r>
          </a:p>
          <a:p>
            <a:r>
              <a:rPr lang="en-US" dirty="0"/>
              <a:t>Do not distract the audience with any transition effects</a:t>
            </a:r>
          </a:p>
          <a:p>
            <a:r>
              <a:rPr lang="en-US" dirty="0"/>
              <a:t>Avoid the use of slow graphics, fonts, and special effects</a:t>
            </a:r>
          </a:p>
          <a:p>
            <a:r>
              <a:rPr lang="en-US" dirty="0"/>
              <a:t>Do not use sound effects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5797A9-706A-4823-A22A-EA0CD4C82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068BC6-5D1F-444B-A123-8F51A8520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</p:spTree>
    <p:extLst>
      <p:ext uri="{BB962C8B-B14F-4D97-AF65-F5344CB8AC3E}">
        <p14:creationId xmlns:p14="http://schemas.microsoft.com/office/powerpoint/2010/main" val="3692207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241465-F329-4309-903B-4DD783AAB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diagrams 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Easy to view</a:t>
            </a:r>
          </a:p>
          <a:p>
            <a:r>
              <a:rPr lang="en-US" dirty="0"/>
              <a:t>Make all texts readable by using large fonts</a:t>
            </a:r>
          </a:p>
          <a:p>
            <a:r>
              <a:rPr lang="en-US" dirty="0"/>
              <a:t>Use all the available space </a:t>
            </a:r>
          </a:p>
          <a:p>
            <a:r>
              <a:rPr lang="en-US" dirty="0"/>
              <a:t>Do not use borders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1C8F35-B61A-41E4-BD61-88C94FC15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AB54C-BC4B-455C-A0C6-8DAC93ED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</p:spTree>
    <p:extLst>
      <p:ext uri="{BB962C8B-B14F-4D97-AF65-F5344CB8AC3E}">
        <p14:creationId xmlns:p14="http://schemas.microsoft.com/office/powerpoint/2010/main" val="362616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8935F4-B3DE-4569-9A7C-129033828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graphs and avoid tables if possible</a:t>
            </a:r>
          </a:p>
          <a:p>
            <a:r>
              <a:rPr lang="en-US" dirty="0"/>
              <a:t>Keep graphs simple</a:t>
            </a:r>
          </a:p>
          <a:p>
            <a:r>
              <a:rPr lang="en-US" dirty="0"/>
              <a:t>Eliminate or subdue distracting grid lines</a:t>
            </a:r>
          </a:p>
          <a:p>
            <a:r>
              <a:rPr lang="en-US" dirty="0"/>
              <a:t>Use sufficiently large font sizes for axes labels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EC20E0-4536-400E-A541-C5B08C320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C82E7F2-79F9-4A1E-8861-E5A577AD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80819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FEB9A-3A7F-4979-8C44-7CB92AC16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slides simple</a:t>
            </a:r>
          </a:p>
          <a:p>
            <a:r>
              <a:rPr lang="en-US" dirty="0"/>
              <a:t>Use large fonts for high visibility</a:t>
            </a:r>
          </a:p>
          <a:p>
            <a:r>
              <a:rPr lang="en-US" dirty="0"/>
              <a:t>Use high contrast colors</a:t>
            </a:r>
          </a:p>
          <a:p>
            <a:r>
              <a:rPr lang="en-US" dirty="0"/>
              <a:t>Present the highlights, not the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C99F09-49CA-49DC-BC78-38156F59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18DB19F-9771-485C-A9FD-019C7C206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136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F5F0-96A7-498F-B25A-00E389AE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9792-10A3-4314-AF35-BC0A32713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provides the recommended guidelines for preparation of the IMS2020 Podium Presentations, and is an electronic template.</a:t>
            </a:r>
          </a:p>
          <a:p>
            <a:r>
              <a:rPr lang="en-US" dirty="0"/>
              <a:t>The file you are reading has settings, colors, and fonts that make it easy to read.</a:t>
            </a:r>
          </a:p>
          <a:p>
            <a:r>
              <a:rPr lang="en-US" dirty="0"/>
              <a:t>You may edit this file and replace our slides with your presentation’s contents.</a:t>
            </a:r>
          </a:p>
        </p:txBody>
      </p:sp>
    </p:spTree>
    <p:extLst>
      <p:ext uri="{BB962C8B-B14F-4D97-AF65-F5344CB8AC3E}">
        <p14:creationId xmlns:p14="http://schemas.microsoft.com/office/powerpoint/2010/main" val="257288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dirty="0"/>
              <a:t>A 29-30GHz 64-element Active Phased Array for 5G Application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K. Bao</a:t>
            </a:r>
            <a:r>
              <a:rPr lang="en-US" baseline="30000" dirty="0"/>
              <a:t>1</a:t>
            </a:r>
            <a:r>
              <a:rPr lang="en-US" dirty="0"/>
              <a:t>, J. Zhou</a:t>
            </a:r>
            <a:r>
              <a:rPr lang="en-US" baseline="30000" dirty="0"/>
              <a:t>1,2</a:t>
            </a:r>
            <a:r>
              <a:rPr lang="en-US" dirty="0"/>
              <a:t>, L. Wang</a:t>
            </a:r>
            <a:r>
              <a:rPr lang="en-US" baseline="30000" dirty="0"/>
              <a:t>1</a:t>
            </a:r>
            <a:r>
              <a:rPr lang="en-US" dirty="0"/>
              <a:t>, A. Sun</a:t>
            </a:r>
            <a:r>
              <a:rPr lang="en-US" baseline="30000" dirty="0"/>
              <a:t>1</a:t>
            </a:r>
            <a:r>
              <a:rPr lang="en-US" dirty="0"/>
              <a:t>, </a:t>
            </a:r>
          </a:p>
          <a:p>
            <a:pPr>
              <a:spcBef>
                <a:spcPts val="600"/>
              </a:spcBef>
            </a:pPr>
            <a:r>
              <a:rPr lang="en-US" dirty="0"/>
              <a:t>Q. Zhang</a:t>
            </a:r>
            <a:r>
              <a:rPr lang="en-US" baseline="30000" dirty="0"/>
              <a:t>1</a:t>
            </a:r>
            <a:r>
              <a:rPr lang="en-US" dirty="0"/>
              <a:t>, and Y. Shen</a:t>
            </a:r>
            <a:r>
              <a:rPr lang="en-US" baseline="30000" dirty="0"/>
              <a:t>1,2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1</a:t>
            </a:r>
            <a:r>
              <a:rPr lang="en-US" dirty="0"/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aseline="30000" dirty="0"/>
              <a:t>2</a:t>
            </a:r>
            <a:r>
              <a:rPr lang="en-US" dirty="0"/>
              <a:t>Science and Technology on Monolithic Integration Circuits and Modules Laboratory, Nanjing, China</a:t>
            </a:r>
          </a:p>
        </p:txBody>
      </p:sp>
      <p:sp>
        <p:nvSpPr>
          <p:cNvPr id="10" name="TextBox 9"/>
          <p:cNvSpPr txBox="1"/>
          <p:nvPr/>
        </p:nvSpPr>
        <p:spPr>
          <a:xfrm rot="1669042">
            <a:off x="8629340" y="957072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053432" y="12409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Student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Industry Paper Finalists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0E3623A-5971-4037-BC47-63059FC60E95}"/>
              </a:ext>
            </a:extLst>
          </p:cNvPr>
          <p:cNvGrpSpPr/>
          <p:nvPr/>
        </p:nvGrpSpPr>
        <p:grpSpPr>
          <a:xfrm>
            <a:off x="11038367" y="14601"/>
            <a:ext cx="1143000" cy="1497594"/>
            <a:chOff x="7848600" y="67804"/>
            <a:chExt cx="1143000" cy="1497594"/>
          </a:xfrm>
        </p:grpSpPr>
        <p:pic>
          <p:nvPicPr>
            <p:cNvPr id="10" name="Content Placeholder 3">
              <a:extLst>
                <a:ext uri="{FF2B5EF4-FFF2-40B4-BE49-F238E27FC236}">
                  <a16:creationId xmlns:a16="http://schemas.microsoft.com/office/drawing/2014/main" id="{41D71EA4-C069-46C0-916A-3F749A35E6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B09491-CC2B-4BBA-915C-599BC4F1A8AB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68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44780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atin typeface="+mn-lt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C2E10F-99D8-4D09-B0D0-07E061E73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badge in the upper right corner of title slide</a:t>
            </a:r>
          </a:p>
          <a:p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0E92CB0-E2AF-43CF-A8DD-FA6A9BC2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Advanced Practice Paper Finalists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BF28379-5FAC-4FE3-973D-96DC8E62C59B}"/>
              </a:ext>
            </a:extLst>
          </p:cNvPr>
          <p:cNvGrpSpPr/>
          <p:nvPr/>
        </p:nvGrpSpPr>
        <p:grpSpPr>
          <a:xfrm>
            <a:off x="11049000" y="0"/>
            <a:ext cx="1143000" cy="1497594"/>
            <a:chOff x="7848600" y="67804"/>
            <a:chExt cx="1143000" cy="1497594"/>
          </a:xfrm>
        </p:grpSpPr>
        <p:pic>
          <p:nvPicPr>
            <p:cNvPr id="15" name="Content Placeholder 3">
              <a:extLst>
                <a:ext uri="{FF2B5EF4-FFF2-40B4-BE49-F238E27FC236}">
                  <a16:creationId xmlns:a16="http://schemas.microsoft.com/office/drawing/2014/main" id="{F8D93143-96E6-4C8A-80A5-78890AA0A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692D60B-F6C5-44A1-949F-BEE7E82FE5E0}"/>
                </a:ext>
              </a:extLst>
            </p:cNvPr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913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C82231-0085-44A7-BA35-B778E0A0D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Affiliation logos are allowed only on the title slide</a:t>
            </a:r>
          </a:p>
          <a:p>
            <a:r>
              <a:rPr lang="en-US" dirty="0"/>
              <a:t>Edit the slide master to list your session and paper designation</a:t>
            </a:r>
          </a:p>
          <a:p>
            <a:r>
              <a:rPr lang="en-US" dirty="0"/>
              <a:t>For example: WE1A - 4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BB119-0844-4B42-99FB-EBF73B2A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A0967A-24C7-484A-BD3B-FC2F74E8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Master!!!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024BB5-F681-4521-843C-7F06496A6D29}"/>
              </a:ext>
            </a:extLst>
          </p:cNvPr>
          <p:cNvCxnSpPr>
            <a:cxnSpLocks/>
          </p:cNvCxnSpPr>
          <p:nvPr/>
        </p:nvCxnSpPr>
        <p:spPr>
          <a:xfrm>
            <a:off x="4497572" y="3561907"/>
            <a:ext cx="1371600" cy="2870791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7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BF7061-714F-476E-92BA-C2F6AF20D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Title slide </a:t>
            </a:r>
          </a:p>
          <a:p>
            <a:r>
              <a:rPr lang="en-US" dirty="0"/>
              <a:t>Outline slide of your talk</a:t>
            </a:r>
          </a:p>
          <a:p>
            <a:r>
              <a:rPr lang="en-US" dirty="0"/>
              <a:t>Introduction / Motivation / Problems or Challenges</a:t>
            </a:r>
          </a:p>
          <a:p>
            <a:r>
              <a:rPr lang="en-US" dirty="0"/>
              <a:t>Details of the work</a:t>
            </a:r>
          </a:p>
          <a:p>
            <a:r>
              <a:rPr lang="en-US" dirty="0"/>
              <a:t>State how your results compare to other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slides if desired</a:t>
            </a:r>
          </a:p>
          <a:p>
            <a:r>
              <a:rPr lang="en-US" dirty="0"/>
              <a:t>Remember to leave time for questions as part of your timeslot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232A78-6AA4-4E01-BFB2-431B83B34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C35484-F155-4215-BE65-1B9BB602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</p:spTree>
    <p:extLst>
      <p:ext uri="{BB962C8B-B14F-4D97-AF65-F5344CB8AC3E}">
        <p14:creationId xmlns:p14="http://schemas.microsoft.com/office/powerpoint/2010/main" val="422098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35E64B-1B0D-4273-AC14-DF09B8A6A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short phrases, not long sentences  </a:t>
            </a:r>
          </a:p>
          <a:p>
            <a:r>
              <a:rPr lang="en-US" dirty="0"/>
              <a:t>Use Arial 32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1st sub-bullet 28 </a:t>
            </a:r>
            <a:r>
              <a:rPr lang="en-US" dirty="0" err="1"/>
              <a:t>pt</a:t>
            </a:r>
            <a:endParaRPr lang="en-US" dirty="0"/>
          </a:p>
          <a:p>
            <a:pPr lvl="2"/>
            <a:r>
              <a:rPr lang="en-US" dirty="0"/>
              <a:t>2nd sub-bullet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Don’t use font size smaller than Arial 24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sz="2000" dirty="0"/>
              <a:t>This font is 20 pt.  Fonts that are smaller than 20 </a:t>
            </a:r>
            <a:r>
              <a:rPr lang="en-US" sz="2000" dirty="0" err="1"/>
              <a:t>pt</a:t>
            </a:r>
            <a:r>
              <a:rPr lang="en-US" sz="2000" dirty="0"/>
              <a:t> cannot read by people in the back of the room.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BA220E-A9F8-4506-9FA5-B1E57C46B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D353E-8D49-4A82-9CCA-763E158A3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</a:t>
            </a:r>
          </a:p>
        </p:txBody>
      </p:sp>
    </p:spTree>
    <p:extLst>
      <p:ext uri="{BB962C8B-B14F-4D97-AF65-F5344CB8AC3E}">
        <p14:creationId xmlns:p14="http://schemas.microsoft.com/office/powerpoint/2010/main" val="260347856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15277</TotalTime>
  <Words>538</Words>
  <Application>Microsoft Macintosh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IMS2017_OP_r1ac</vt:lpstr>
      <vt:lpstr>PowerPoint Presentation</vt:lpstr>
      <vt:lpstr>Purpose of this Presentation</vt:lpstr>
      <vt:lpstr>PowerPoint Presentation</vt:lpstr>
      <vt:lpstr>Student Paper Finalists</vt:lpstr>
      <vt:lpstr>Industry Paper Finalists</vt:lpstr>
      <vt:lpstr>Advanced Practice Paper Finalists</vt:lpstr>
      <vt:lpstr>Edit the Slide Master!!!</vt:lpstr>
      <vt:lpstr>Typical Presentation Flow</vt:lpstr>
      <vt:lpstr>Style Guidelines</vt:lpstr>
      <vt:lpstr>Style Guidelines (Cont’d)</vt:lpstr>
      <vt:lpstr>Special Fonts or Symbols</vt:lpstr>
      <vt:lpstr>Contrast</vt:lpstr>
      <vt:lpstr>Display Speed</vt:lpstr>
      <vt:lpstr>Diagrams</vt:lpstr>
      <vt:lpstr>Graphs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Microsoft Office User</cp:lastModifiedBy>
  <cp:revision>609</cp:revision>
  <cp:lastPrinted>2015-10-12T17:01:40Z</cp:lastPrinted>
  <dcterms:created xsi:type="dcterms:W3CDTF">2011-11-17T21:50:28Z</dcterms:created>
  <dcterms:modified xsi:type="dcterms:W3CDTF">2020-02-10T14:25:53Z</dcterms:modified>
</cp:coreProperties>
</file>